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6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204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6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48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20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87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02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99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3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2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8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4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4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8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3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652450-3AF2-4E07-BF86-A5F5394CD6C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C2DF10-A5CC-4FDC-80F6-7FEB1BB68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9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52" y="2218309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такой программист?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4528" y="5657380"/>
            <a:ext cx="1101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Из цикла лекций «Вычислительная математика» для студентов 3-го курса направления подготовки </a:t>
            </a:r>
            <a:br>
              <a:rPr lang="ru-RU" altLang="ru-RU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Информатика и вычислительная техника Донецкого государственного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213368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13560" y="1277035"/>
            <a:ext cx="8647176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400" b="1" i="0" dirty="0">
                <a:effectLst/>
                <a:latin typeface="Arial" panose="020B0604020202020204" pitchFamily="34" charset="0"/>
              </a:rPr>
              <a:t>Везде</a:t>
            </a:r>
            <a:r>
              <a:rPr lang="ru-RU" sz="4000" b="1" i="0" dirty="0">
                <a:effectLst/>
                <a:latin typeface="Arial" panose="020B0604020202020204" pitchFamily="34" charset="0"/>
              </a:rPr>
              <a:t>,</a:t>
            </a:r>
            <a:r>
              <a:rPr lang="ru-RU" sz="40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ru-RU" sz="40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</a:br>
            <a:r>
              <a:rPr lang="ru-RU" sz="40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где компьютер должен обрабатывать числа, </a:t>
            </a:r>
            <a:br>
              <a:rPr lang="ru-RU" sz="40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</a:br>
            <a:r>
              <a:rPr lang="ru-RU" sz="40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в первую очередь, вещественные</a:t>
            </a:r>
            <a:r>
              <a:rPr lang="ru-RU" sz="4000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36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3816" y="825931"/>
            <a:ext cx="105156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i="0" dirty="0">
                <a:effectLst/>
                <a:latin typeface="Arial" panose="020B0604020202020204" pitchFamily="34" charset="0"/>
              </a:rPr>
              <a:t>Программист</a:t>
            </a:r>
            <a:r>
              <a:rPr lang="ru-RU" sz="28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— 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специалист, занимающийся созданием компьютерных программ.</a:t>
            </a:r>
          </a:p>
          <a:p>
            <a:pPr>
              <a:lnSpc>
                <a:spcPct val="120000"/>
              </a:lnSpc>
            </a:pPr>
            <a:r>
              <a:rPr lang="ru-RU" sz="2800" b="1" dirty="0">
                <a:latin typeface="Arial" panose="020B0604020202020204" pitchFamily="34" charset="0"/>
              </a:rPr>
              <a:t>Программа</a:t>
            </a:r>
            <a:r>
              <a:rPr lang="ru-RU" sz="2800" dirty="0"/>
              <a:t>  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= алгоритмы + структуры данных,</a:t>
            </a:r>
          </a:p>
          <a:p>
            <a:pPr>
              <a:lnSpc>
                <a:spcPct val="120000"/>
              </a:lnSpc>
            </a:pPr>
            <a:endParaRPr lang="ru-RU" sz="11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То есть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программист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sz="28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—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 это тот кто: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разрабатывает (</a:t>
            </a:r>
            <a:r>
              <a:rPr lang="ru-RU" sz="2800" i="1" dirty="0">
                <a:solidFill>
                  <a:srgbClr val="252525"/>
                </a:solidFill>
                <a:latin typeface="Arial" panose="020B0604020202020204" pitchFamily="34" charset="0"/>
              </a:rPr>
              <a:t>программист-исследователь, учёный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),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использует (</a:t>
            </a:r>
            <a:r>
              <a:rPr lang="ru-RU" sz="2800" i="1" dirty="0">
                <a:solidFill>
                  <a:srgbClr val="252525"/>
                </a:solidFill>
                <a:latin typeface="Arial" panose="020B0604020202020204" pitchFamily="34" charset="0"/>
              </a:rPr>
              <a:t>программист-инженер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компьютерные</a:t>
            </a:r>
            <a:r>
              <a:rPr lang="ru-RU" sz="2800" b="1" i="1" dirty="0">
                <a:solidFill>
                  <a:srgbClr val="7030A0"/>
                </a:solidFill>
                <a:latin typeface="Arial" panose="020B0604020202020204" pitchFamily="34" charset="0"/>
              </a:rPr>
              <a:t> алгоритмы</a:t>
            </a:r>
            <a:r>
              <a:rPr lang="ru-RU" sz="28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и </a:t>
            </a:r>
            <a:r>
              <a:rPr lang="ru-RU" sz="2800" b="1" i="1" dirty="0">
                <a:solidFill>
                  <a:srgbClr val="7030A0"/>
                </a:solidFill>
                <a:latin typeface="Arial" panose="020B0604020202020204" pitchFamily="34" charset="0"/>
              </a:rPr>
              <a:t>структуры данных</a:t>
            </a:r>
          </a:p>
        </p:txBody>
      </p:sp>
    </p:spTree>
    <p:extLst>
      <p:ext uri="{BB962C8B-B14F-4D97-AF65-F5344CB8AC3E}">
        <p14:creationId xmlns:p14="http://schemas.microsoft.com/office/powerpoint/2010/main" val="79114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1624" y="496747"/>
            <a:ext cx="10515600" cy="5150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В более широком смысле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</a:rPr>
              <a:t>программирование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b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</a:b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(множество профилей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ИВТ</a:t>
            </a:r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) – это:</a:t>
            </a:r>
          </a:p>
          <a:p>
            <a:pPr>
              <a:lnSpc>
                <a:spcPct val="150000"/>
              </a:lnSpc>
            </a:pPr>
            <a:endParaRPr lang="ru-RU" sz="9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постановка задач ИТ</a:t>
            </a:r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проекта,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проектирование программ,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разработка/реализация алгоритмов,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разработка/реализация структур данных,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написание текстов программ (</a:t>
            </a: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</a:rPr>
              <a:t>кодирование</a:t>
            </a: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),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отладка и тестирование программы,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документирование,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доработка и сопровождение,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конфигурирование, администрирование ПО и ЭВМ.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7821168" y="3507577"/>
            <a:ext cx="3599688" cy="1494669"/>
          </a:xfrm>
          <a:prstGeom prst="wedgeRoundRectCallout">
            <a:avLst>
              <a:gd name="adj1" fmla="val -53637"/>
              <a:gd name="adj2" fmla="val -3386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rebuchet MS" panose="020B0603020202020204" pitchFamily="34" charset="0"/>
              </a:rPr>
              <a:t>Многие начинающие и плохо заканчивающие студенты-программисты понимают под программирование только КОДИРОВАНИЕ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7924800" y="1365504"/>
            <a:ext cx="3392424" cy="889927"/>
          </a:xfrm>
          <a:prstGeom prst="wedgeRoundRectCallout">
            <a:avLst>
              <a:gd name="adj1" fmla="val -56940"/>
              <a:gd name="adj2" fmla="val -444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Team Leader</a:t>
            </a:r>
            <a:endParaRPr lang="ru-RU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924800" y="2383137"/>
            <a:ext cx="3392424" cy="930040"/>
          </a:xfrm>
          <a:prstGeom prst="wedgeRoundRectCallout">
            <a:avLst>
              <a:gd name="adj1" fmla="val -56263"/>
              <a:gd name="adj2" fmla="val -986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Исследователь/инженер</a:t>
            </a:r>
          </a:p>
          <a:p>
            <a:pPr algn="ctr"/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scientist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/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engineer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5525" y="5775094"/>
            <a:ext cx="642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Задачи программиста имеют много профилей</a:t>
            </a:r>
          </a:p>
        </p:txBody>
      </p:sp>
    </p:spTree>
    <p:extLst>
      <p:ext uri="{BB962C8B-B14F-4D97-AF65-F5344CB8AC3E}">
        <p14:creationId xmlns:p14="http://schemas.microsoft.com/office/powerpoint/2010/main" val="81184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335" y="354328"/>
            <a:ext cx="10396882" cy="1151965"/>
          </a:xfrm>
        </p:spPr>
        <p:txBody>
          <a:bodyPr/>
          <a:lstStyle/>
          <a:p>
            <a:r>
              <a:rPr lang="ru-RU" dirty="0"/>
              <a:t>ИТ проект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206496" y="685800"/>
            <a:ext cx="5827776" cy="48006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62144" y="2633472"/>
            <a:ext cx="2328672" cy="121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3923" y="1791600"/>
            <a:ext cx="163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Team Leader</a:t>
            </a:r>
            <a:endParaRPr lang="ru-RU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55136" y="4596384"/>
            <a:ext cx="4718304" cy="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20384" y="2633471"/>
            <a:ext cx="0" cy="19629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28005" y="3488291"/>
            <a:ext cx="181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Программист-инженер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9656" y="3484568"/>
            <a:ext cx="1962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Программист-исследователь, ИТ-учёный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5136" y="4960116"/>
            <a:ext cx="471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Кодирование алгоритмов (Кодеры)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7898892" y="1123470"/>
            <a:ext cx="3392424" cy="895718"/>
          </a:xfrm>
          <a:prstGeom prst="wedgeRoundRectCallout">
            <a:avLst>
              <a:gd name="adj1" fmla="val -57659"/>
              <a:gd name="adj2" fmla="val -1951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Генерация идей, постановка задач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990548" y="2645664"/>
            <a:ext cx="3300768" cy="1055003"/>
          </a:xfrm>
          <a:prstGeom prst="wedgeRoundRectCallout">
            <a:avLst>
              <a:gd name="adj1" fmla="val -57701"/>
              <a:gd name="adj2" fmla="val -2428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Мат. постановка задач, разработка новых алгоритмов решения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492098" y="2658889"/>
            <a:ext cx="3800856" cy="1041778"/>
          </a:xfrm>
          <a:prstGeom prst="wedgeRoundRectCallout">
            <a:avLst>
              <a:gd name="adj1" fmla="val 55531"/>
              <a:gd name="adj2" fmla="val -2428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Применение известных алгоритмов для решения задач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9906" y="5744078"/>
            <a:ext cx="4259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Как реализуются ИТ проекты?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8918601" y="4420010"/>
            <a:ext cx="2598420" cy="895718"/>
          </a:xfrm>
          <a:prstGeom prst="wedgeRoundRectCallout">
            <a:avLst>
              <a:gd name="adj1" fmla="val -38587"/>
              <a:gd name="adj2" fmla="val -19517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rebuchet MS" panose="020B0603020202020204" pitchFamily="34" charset="0"/>
              </a:rPr>
              <a:t>Вершина не взаимодействует с дном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6521957" y="2523744"/>
            <a:ext cx="365760" cy="475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5400000">
            <a:off x="5882640" y="3006205"/>
            <a:ext cx="365760" cy="475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977384" y="4478253"/>
            <a:ext cx="365760" cy="47548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114032" y="4490621"/>
            <a:ext cx="365760" cy="47548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365774" y="2509564"/>
            <a:ext cx="365760" cy="475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93281" y="1291325"/>
            <a:ext cx="2893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Потоки заданий </a:t>
            </a:r>
          </a:p>
        </p:txBody>
      </p:sp>
    </p:spTree>
    <p:extLst>
      <p:ext uri="{BB962C8B-B14F-4D97-AF65-F5344CB8AC3E}">
        <p14:creationId xmlns:p14="http://schemas.microsoft.com/office/powerpoint/2010/main" val="99311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450" y="343363"/>
            <a:ext cx="10396882" cy="1151965"/>
          </a:xfrm>
        </p:spPr>
        <p:txBody>
          <a:bodyPr/>
          <a:lstStyle/>
          <a:p>
            <a:r>
              <a:rPr lang="ru-RU" dirty="0"/>
              <a:t>ИТ карьера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206496" y="685800"/>
            <a:ext cx="5827776" cy="480060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62144" y="2633472"/>
            <a:ext cx="2328672" cy="121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09616" y="1803708"/>
            <a:ext cx="163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Team Leader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20384" y="2633471"/>
            <a:ext cx="0" cy="19629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09872" y="3510627"/>
            <a:ext cx="1816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Программист-инженер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7525" y="3522445"/>
            <a:ext cx="1962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Программист-исследователь,</a:t>
            </a:r>
          </a:p>
          <a:p>
            <a:pPr algn="ctr"/>
            <a:r>
              <a:rPr lang="ru-RU" sz="2000" dirty="0"/>
              <a:t>ИТ-учёный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6448" y="4871818"/>
            <a:ext cx="358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Кодер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8339327" y="1439951"/>
            <a:ext cx="2977896" cy="912179"/>
          </a:xfrm>
          <a:prstGeom prst="wedgeRoundRectCallout">
            <a:avLst>
              <a:gd name="adj1" fmla="val -57659"/>
              <a:gd name="adj2" fmla="val -1951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Творчество</a:t>
            </a:r>
            <a:r>
              <a:rPr lang="ru-RU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, </a:t>
            </a:r>
            <a:br>
              <a:rPr lang="ru-RU" sz="2000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необычные идеи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8418574" y="3111735"/>
            <a:ext cx="3136393" cy="1110874"/>
          </a:xfrm>
          <a:prstGeom prst="wedgeRoundRectCallout">
            <a:avLst>
              <a:gd name="adj1" fmla="val -57701"/>
              <a:gd name="adj2" fmla="val -2428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Математические вычисления, логика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5525" y="5775094"/>
            <a:ext cx="970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Какой может быть карьера программиста в зависимости от его мозга?</a:t>
            </a:r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6063996" y="3098950"/>
            <a:ext cx="365760" cy="47548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0800000">
            <a:off x="5358384" y="2349829"/>
            <a:ext cx="365760" cy="475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779520" y="4596384"/>
            <a:ext cx="4718304" cy="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низ 28"/>
          <p:cNvSpPr/>
          <p:nvPr/>
        </p:nvSpPr>
        <p:spPr>
          <a:xfrm rot="10800000">
            <a:off x="6510858" y="2349829"/>
            <a:ext cx="365760" cy="475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8339327" y="535003"/>
            <a:ext cx="2977896" cy="841457"/>
          </a:xfrm>
          <a:prstGeom prst="wedgeRoundRectCallout">
            <a:avLst>
              <a:gd name="adj1" fmla="val -42920"/>
              <a:gd name="adj2" fmla="val -23864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Задействуются </a:t>
            </a:r>
            <a:b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области мозга: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537973" y="4323196"/>
            <a:ext cx="3171490" cy="1018364"/>
          </a:xfrm>
          <a:prstGeom prst="wedgeRoundRectCallout">
            <a:avLst>
              <a:gd name="adj1" fmla="val 57125"/>
              <a:gd name="adj2" fmla="val 21829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Внимание,</a:t>
            </a:r>
            <a:br>
              <a:rPr lang="ru-RU" sz="2000" b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ru-RU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языковые способности </a:t>
            </a:r>
            <a:br>
              <a:rPr lang="ru-RU" sz="2000" b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Trebuchet MS" panose="020B0603020202020204" pitchFamily="34" charset="0"/>
              </a:rPr>
              <a:t>(переводчики)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37032" y="3430724"/>
            <a:ext cx="2977896" cy="841457"/>
          </a:xfrm>
          <a:prstGeom prst="wedgeRoundRectCallout">
            <a:avLst>
              <a:gd name="adj1" fmla="val -42920"/>
              <a:gd name="adj2" fmla="val -23864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Задействуются </a:t>
            </a:r>
            <a:b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области мозга: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01295" y="2393737"/>
            <a:ext cx="4280308" cy="841457"/>
          </a:xfrm>
          <a:prstGeom prst="wedgeRoundRectCallout">
            <a:avLst>
              <a:gd name="adj1" fmla="val -42920"/>
              <a:gd name="adj2" fmla="val -23864"/>
              <a:gd name="adj3" fmla="val 16667"/>
            </a:avLst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rebuchet MS" panose="020B0603020202020204" pitchFamily="34" charset="0"/>
              </a:rPr>
              <a:t>Мозг формируется в раннем возрасте и окончательно — в ВУЗе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7296" y="1233718"/>
            <a:ext cx="340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Карьерная лестница</a:t>
            </a:r>
          </a:p>
        </p:txBody>
      </p:sp>
    </p:spTree>
    <p:extLst>
      <p:ext uri="{BB962C8B-B14F-4D97-AF65-F5344CB8AC3E}">
        <p14:creationId xmlns:p14="http://schemas.microsoft.com/office/powerpoint/2010/main" val="112288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лево 15"/>
          <p:cNvSpPr/>
          <p:nvPr/>
        </p:nvSpPr>
        <p:spPr>
          <a:xfrm rot="8334445">
            <a:off x="9941704" y="2915420"/>
            <a:ext cx="494174" cy="368504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 они </a:t>
            </a:r>
            <a:br>
              <a:rPr lang="ru-RU" dirty="0"/>
            </a:br>
            <a:r>
              <a:rPr lang="ru-RU" dirty="0"/>
              <a:t>прославились ?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254651" y="1597152"/>
            <a:ext cx="4828032" cy="3560064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704070" y="2998994"/>
            <a:ext cx="1929193" cy="31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991932" y="2400129"/>
            <a:ext cx="1353465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Team</a:t>
            </a:r>
            <a:r>
              <a:rPr lang="en-US" sz="1400" dirty="0"/>
              <a:t> </a:t>
            </a:r>
            <a:r>
              <a:rPr lang="en-US" sz="1600" dirty="0"/>
              <a:t>Leader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21159" y="3011186"/>
            <a:ext cx="0" cy="14556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7147" y="3687168"/>
            <a:ext cx="150497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Программист-инженер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673974" y="3605612"/>
            <a:ext cx="1626178" cy="80021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Программист-исследователь</a:t>
            </a:r>
            <a:r>
              <a:rPr lang="ru-RU" sz="1400" dirty="0"/>
              <a:t>,</a:t>
            </a:r>
          </a:p>
          <a:p>
            <a:pPr algn="ctr"/>
            <a:r>
              <a:rPr lang="ru-RU" sz="1400" dirty="0"/>
              <a:t>ИТ-учёный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77147" y="4649611"/>
            <a:ext cx="2969543" cy="3385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Кодер</a:t>
            </a:r>
            <a:endParaRPr lang="ru-RU" sz="1400" dirty="0">
              <a:solidFill>
                <a:srgbClr val="0070C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714221" y="4479049"/>
            <a:ext cx="3908888" cy="0"/>
          </a:xfrm>
          <a:prstGeom prst="line">
            <a:avLst/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85763" y="2032769"/>
            <a:ext cx="526991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Стив Джобс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Бил Гейтс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Марк </a:t>
            </a:r>
            <a:r>
              <a:rPr lang="ru-RU" sz="2400" dirty="0" err="1">
                <a:solidFill>
                  <a:srgbClr val="252525"/>
                </a:solidFill>
                <a:latin typeface="Arial" panose="020B0604020202020204" pitchFamily="34" charset="0"/>
              </a:rPr>
              <a:t>Цукерберг</a:t>
            </a:r>
            <a:endParaRPr lang="ru-RU" sz="24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Arial" panose="020B0604020202020204" pitchFamily="34" charset="0"/>
              </a:rPr>
              <a:t>Ларри Пейдж, Сергей </a:t>
            </a:r>
            <a:r>
              <a:rPr lang="ru-RU" sz="2400" dirty="0" err="1">
                <a:solidFill>
                  <a:srgbClr val="252525"/>
                </a:solidFill>
                <a:latin typeface="Arial" panose="020B0604020202020204" pitchFamily="34" charset="0"/>
              </a:rPr>
              <a:t>Брин</a:t>
            </a:r>
            <a:endParaRPr lang="ru-RU" sz="24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Хорошие кодеры?</a:t>
            </a:r>
          </a:p>
          <a:p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Хорошие программисты?</a:t>
            </a:r>
          </a:p>
          <a:p>
            <a:r>
              <a:rPr lang="ru-RU" sz="2800" dirty="0">
                <a:solidFill>
                  <a:srgbClr val="252525"/>
                </a:solidFill>
                <a:latin typeface="Arial" panose="020B0604020202020204" pitchFamily="34" charset="0"/>
              </a:rPr>
              <a:t>Что-то ещё?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152" y="5768348"/>
            <a:ext cx="1085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Новые ИТ-идеи ведут к новым проектам.   Новые методы – к учёным степеням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15133" y="231188"/>
            <a:ext cx="59808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Плох тот солдат который не мечтает стать генералом!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84242" y="1969208"/>
            <a:ext cx="1528641" cy="369332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ИТ проекты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52558" y="2008326"/>
            <a:ext cx="1130125" cy="646331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Учёные степени</a:t>
            </a:r>
          </a:p>
        </p:txBody>
      </p:sp>
      <p:sp>
        <p:nvSpPr>
          <p:cNvPr id="13" name="Стрелка влево 12"/>
          <p:cNvSpPr/>
          <p:nvPr/>
        </p:nvSpPr>
        <p:spPr>
          <a:xfrm rot="1668178">
            <a:off x="7437130" y="2514687"/>
            <a:ext cx="1064227" cy="368504"/>
          </a:xfrm>
          <a:prstGeom prst="lef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325889" y="2698043"/>
            <a:ext cx="790540" cy="73700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571021" y="3075363"/>
            <a:ext cx="616516" cy="57270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6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352" y="1730629"/>
            <a:ext cx="10515600" cy="26219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вычислительная математика?</a:t>
            </a:r>
          </a:p>
        </p:txBody>
      </p:sp>
    </p:spTree>
    <p:extLst>
      <p:ext uri="{BB962C8B-B14F-4D97-AF65-F5344CB8AC3E}">
        <p14:creationId xmlns:p14="http://schemas.microsoft.com/office/powerpoint/2010/main" val="286871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0016" y="1252651"/>
            <a:ext cx="10351008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4400" b="1" i="0" dirty="0">
                <a:effectLst/>
                <a:latin typeface="Arial" panose="020B0604020202020204" pitchFamily="34" charset="0"/>
              </a:rPr>
              <a:t>Вычислительная математика</a:t>
            </a:r>
            <a:r>
              <a:rPr lang="ru-RU" sz="40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ru-RU" sz="40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</a:br>
            <a:r>
              <a:rPr lang="ru-RU" sz="4000" b="0" i="0" dirty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исследует методы, алгоритмы всевозможных </a:t>
            </a:r>
            <a:r>
              <a:rPr lang="ru-RU" sz="4000" dirty="0">
                <a:solidFill>
                  <a:srgbClr val="252525"/>
                </a:solidFill>
                <a:latin typeface="Arial" panose="020B0604020202020204" pitchFamily="34" charset="0"/>
              </a:rPr>
              <a:t>вычислений, </a:t>
            </a:r>
            <a:br>
              <a:rPr lang="ru-RU" sz="4000" dirty="0">
                <a:solidFill>
                  <a:srgbClr val="252525"/>
                </a:solidFill>
                <a:latin typeface="Arial" panose="020B0604020202020204" pitchFamily="34" charset="0"/>
              </a:rPr>
            </a:br>
            <a:r>
              <a:rPr lang="ru-RU" sz="4000" dirty="0">
                <a:solidFill>
                  <a:srgbClr val="252525"/>
                </a:solidFill>
                <a:latin typeface="Arial" panose="020B0604020202020204" pitchFamily="34" charset="0"/>
              </a:rPr>
              <a:t>в том числе, с применением компьютеров.</a:t>
            </a:r>
          </a:p>
        </p:txBody>
      </p:sp>
    </p:spTree>
    <p:extLst>
      <p:ext uri="{BB962C8B-B14F-4D97-AF65-F5344CB8AC3E}">
        <p14:creationId xmlns:p14="http://schemas.microsoft.com/office/powerpoint/2010/main" val="176874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088" y="963169"/>
            <a:ext cx="10515600" cy="3913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Где, при программировании, используется вычислительная математика?</a:t>
            </a:r>
          </a:p>
        </p:txBody>
      </p:sp>
    </p:spTree>
    <p:extLst>
      <p:ext uri="{BB962C8B-B14F-4D97-AF65-F5344CB8AC3E}">
        <p14:creationId xmlns:p14="http://schemas.microsoft.com/office/powerpoint/2010/main" val="1470741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441</TotalTime>
  <Words>360</Words>
  <Application>Microsoft Office PowerPoint</Application>
  <PresentationFormat>Широкоэкранный</PresentationFormat>
  <Paragraphs>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Impact</vt:lpstr>
      <vt:lpstr>Trebuchet MS</vt:lpstr>
      <vt:lpstr>Главное мероприятие</vt:lpstr>
      <vt:lpstr>Кто такой программист?</vt:lpstr>
      <vt:lpstr>Презентация PowerPoint</vt:lpstr>
      <vt:lpstr>Презентация PowerPoint</vt:lpstr>
      <vt:lpstr>ИТ проект</vt:lpstr>
      <vt:lpstr>ИТ карьера</vt:lpstr>
      <vt:lpstr>Почему они  прославились ?</vt:lpstr>
      <vt:lpstr>Что такое вычислительная математика?</vt:lpstr>
      <vt:lpstr>Презентация PowerPoint</vt:lpstr>
      <vt:lpstr>Где, при программировании, используется вычислительная математика?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такой программист?</dc:title>
  <dc:creator>Толстих Віктор Костянтинович</dc:creator>
  <cp:lastModifiedBy>В. К. Толстых</cp:lastModifiedBy>
  <cp:revision>57</cp:revision>
  <dcterms:created xsi:type="dcterms:W3CDTF">2017-01-09T05:48:26Z</dcterms:created>
  <dcterms:modified xsi:type="dcterms:W3CDTF">2024-09-05T08:23:02Z</dcterms:modified>
</cp:coreProperties>
</file>